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3404850"/>
  <p:notesSz cx="20104100" cy="13404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70" autoAdjust="0"/>
  </p:normalViewPr>
  <p:slideViewPr>
    <p:cSldViewPr>
      <p:cViewPr>
        <p:scale>
          <a:sx n="100" d="100"/>
          <a:sy n="100" d="100"/>
        </p:scale>
        <p:origin x="-3240" y="-1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155503"/>
            <a:ext cx="17088486" cy="28150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506716"/>
            <a:ext cx="14072870" cy="335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083115"/>
            <a:ext cx="8745284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083115"/>
            <a:ext cx="8745284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908" y="1044141"/>
            <a:ext cx="20101560" cy="12700"/>
          </a:xfrm>
          <a:custGeom>
            <a:avLst/>
            <a:gdLst/>
            <a:ahLst/>
            <a:cxnLst/>
            <a:rect l="l" t="t" r="r" b="b"/>
            <a:pathLst>
              <a:path w="20101560" h="12700">
                <a:moveTo>
                  <a:pt x="0" y="0"/>
                </a:moveTo>
                <a:lnTo>
                  <a:pt x="20101191" y="12485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4846" y="244321"/>
            <a:ext cx="2891127" cy="53517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536194"/>
            <a:ext cx="18093690" cy="2144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083115"/>
            <a:ext cx="18093690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2466511"/>
            <a:ext cx="6433312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2466511"/>
            <a:ext cx="4623943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2466511"/>
            <a:ext cx="4623943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IGC.0b013e3181a1d6de" TargetMode="External"/><Relationship Id="rId2" Type="http://schemas.openxmlformats.org/officeDocument/2006/relationships/hyperlink" Target="http://www-dep.iarc.fr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0210" y="1768696"/>
            <a:ext cx="4758690" cy="1303655"/>
          </a:xfrm>
          <a:prstGeom prst="rect">
            <a:avLst/>
          </a:prstGeom>
          <a:ln w="46537">
            <a:solidFill>
              <a:srgbClr val="955699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196215" marR="462915">
              <a:lnSpc>
                <a:spcPct val="101800"/>
              </a:lnSpc>
              <a:spcBef>
                <a:spcPts val="725"/>
              </a:spcBef>
            </a:pPr>
            <a:r>
              <a:rPr sz="1800" b="1" dirty="0">
                <a:latin typeface="Times New Roman"/>
                <a:cs typeface="Times New Roman"/>
              </a:rPr>
              <a:t>Goal:</a:t>
            </a:r>
            <a:r>
              <a:rPr sz="1800" b="1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increase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cervical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cancer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screening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education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through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global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lens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by </a:t>
            </a:r>
            <a:r>
              <a:rPr sz="1800" dirty="0">
                <a:latin typeface="Times New Roman"/>
                <a:cs typeface="Times New Roman"/>
              </a:rPr>
              <a:t>facilitating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comprehensive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workshops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and </a:t>
            </a:r>
            <a:r>
              <a:rPr sz="1800" dirty="0">
                <a:latin typeface="Times New Roman"/>
                <a:cs typeface="Times New Roman"/>
              </a:rPr>
              <a:t>emphasizing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collaborative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training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4815" y="3199358"/>
            <a:ext cx="4729480" cy="4834255"/>
          </a:xfrm>
          <a:prstGeom prst="rect">
            <a:avLst/>
          </a:prstGeom>
          <a:ln w="46537">
            <a:solidFill>
              <a:srgbClr val="955699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L="193675">
              <a:lnSpc>
                <a:spcPct val="100000"/>
              </a:lnSpc>
              <a:spcBef>
                <a:spcPts val="770"/>
              </a:spcBef>
            </a:pPr>
            <a:r>
              <a:rPr sz="2400" b="1" spc="-10" dirty="0">
                <a:latin typeface="Times New Roman"/>
                <a:cs typeface="Times New Roman"/>
              </a:rPr>
              <a:t>Significance</a:t>
            </a:r>
            <a:endParaRPr sz="2400">
              <a:latin typeface="Times New Roman"/>
              <a:cs typeface="Times New Roman"/>
            </a:endParaRPr>
          </a:p>
          <a:p>
            <a:pPr marL="234950" marR="654050" indent="-41275">
              <a:lnSpc>
                <a:spcPct val="101899"/>
              </a:lnSpc>
              <a:spcBef>
                <a:spcPts val="425"/>
              </a:spcBef>
              <a:buSzPct val="94444"/>
              <a:buFont typeface="Wingdings"/>
              <a:buChar char=""/>
              <a:tabLst>
                <a:tab pos="234950" algn="l"/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	Cervical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cancer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is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baseline="25462" dirty="0">
                <a:latin typeface="Times New Roman"/>
                <a:cs typeface="Times New Roman"/>
              </a:rPr>
              <a:t>nd</a:t>
            </a:r>
            <a:r>
              <a:rPr sz="1800" spc="292" baseline="25462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most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frequent </a:t>
            </a:r>
            <a:r>
              <a:rPr sz="1800" dirty="0">
                <a:latin typeface="Times New Roman"/>
                <a:cs typeface="Times New Roman"/>
              </a:rPr>
              <a:t>cancer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among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women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Ghana</a:t>
            </a:r>
            <a:endParaRPr sz="1800">
              <a:latin typeface="Times New Roman"/>
              <a:cs typeface="Times New Roman"/>
            </a:endParaRPr>
          </a:p>
          <a:p>
            <a:pPr marL="234950" marR="545465" indent="-41275">
              <a:lnSpc>
                <a:spcPct val="101800"/>
              </a:lnSpc>
              <a:spcBef>
                <a:spcPts val="459"/>
              </a:spcBef>
              <a:buSzPct val="94444"/>
              <a:buFont typeface="Wingdings"/>
              <a:buChar char=""/>
              <a:tabLst>
                <a:tab pos="234950" algn="l"/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	Approximately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2.7%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Ghanian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women </a:t>
            </a:r>
            <a:r>
              <a:rPr sz="1800" dirty="0">
                <a:latin typeface="Times New Roman"/>
                <a:cs typeface="Times New Roman"/>
              </a:rPr>
              <a:t>obtain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regular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cervical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cancer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screening</a:t>
            </a:r>
            <a:endParaRPr sz="1800">
              <a:latin typeface="Times New Roman"/>
              <a:cs typeface="Times New Roman"/>
            </a:endParaRPr>
          </a:p>
          <a:p>
            <a:pPr marL="234950" marR="439420" indent="-41275">
              <a:lnSpc>
                <a:spcPct val="101899"/>
              </a:lnSpc>
              <a:spcBef>
                <a:spcPts val="409"/>
              </a:spcBef>
              <a:buSzPct val="94444"/>
              <a:buFont typeface="Wingdings"/>
              <a:buChar char=""/>
              <a:tabLst>
                <a:tab pos="234950" algn="l"/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	Cervical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cancer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incidence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Ghana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approximately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30.7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per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100,000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women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vs.</a:t>
            </a:r>
            <a:endParaRPr sz="1800">
              <a:latin typeface="Times New Roman"/>
              <a:cs typeface="Times New Roman"/>
            </a:endParaRPr>
          </a:p>
          <a:p>
            <a:pPr marL="234950">
              <a:lnSpc>
                <a:spcPct val="100000"/>
              </a:lnSpc>
              <a:spcBef>
                <a:spcPts val="40"/>
              </a:spcBef>
            </a:pPr>
            <a:r>
              <a:rPr sz="1800" dirty="0">
                <a:latin typeface="Times New Roman"/>
                <a:cs typeface="Times New Roman"/>
              </a:rPr>
              <a:t>6.6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per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100,000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developed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countries</a:t>
            </a:r>
            <a:endParaRPr sz="1800">
              <a:latin typeface="Times New Roman"/>
              <a:cs typeface="Times New Roman"/>
            </a:endParaRPr>
          </a:p>
          <a:p>
            <a:pPr marL="234950" marR="639445" indent="-41275">
              <a:lnSpc>
                <a:spcPct val="101800"/>
              </a:lnSpc>
              <a:spcBef>
                <a:spcPts val="459"/>
              </a:spcBef>
              <a:buSzPct val="94444"/>
              <a:buFont typeface="Wingdings"/>
              <a:buChar char=""/>
              <a:tabLst>
                <a:tab pos="234950" algn="l"/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	Medical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personnel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at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Cape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Coast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Metro </a:t>
            </a:r>
            <a:r>
              <a:rPr sz="1800" dirty="0">
                <a:latin typeface="Times New Roman"/>
                <a:cs typeface="Times New Roman"/>
              </a:rPr>
              <a:t>Hospital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were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unaware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screening </a:t>
            </a:r>
            <a:r>
              <a:rPr sz="1800" dirty="0">
                <a:latin typeface="Times New Roman"/>
                <a:cs typeface="Times New Roman"/>
              </a:rPr>
              <a:t>capabilities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their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own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institution</a:t>
            </a:r>
            <a:endParaRPr sz="1800">
              <a:latin typeface="Times New Roman"/>
              <a:cs typeface="Times New Roman"/>
            </a:endParaRPr>
          </a:p>
          <a:p>
            <a:pPr marL="378460" indent="-184785">
              <a:lnSpc>
                <a:spcPct val="100000"/>
              </a:lnSpc>
              <a:spcBef>
                <a:spcPts val="495"/>
              </a:spcBef>
              <a:buSzPct val="94444"/>
              <a:buFont typeface="Wingdings"/>
              <a:buChar char="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Screening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costs: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150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Cedis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(USD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$9.33)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9261" y="8186435"/>
            <a:ext cx="4729480" cy="4898390"/>
            <a:chOff x="1518278" y="8347622"/>
            <a:chExt cx="4729480" cy="4898390"/>
          </a:xfrm>
        </p:grpSpPr>
        <p:sp>
          <p:nvSpPr>
            <p:cNvPr id="5" name="object 5"/>
            <p:cNvSpPr/>
            <p:nvPr/>
          </p:nvSpPr>
          <p:spPr>
            <a:xfrm>
              <a:off x="1518278" y="8347622"/>
              <a:ext cx="4729480" cy="4898390"/>
            </a:xfrm>
            <a:custGeom>
              <a:avLst/>
              <a:gdLst/>
              <a:ahLst/>
              <a:cxnLst/>
              <a:rect l="l" t="t" r="r" b="b"/>
              <a:pathLst>
                <a:path w="4729480" h="4898390">
                  <a:moveTo>
                    <a:pt x="0" y="4898047"/>
                  </a:moveTo>
                  <a:lnTo>
                    <a:pt x="4729349" y="4898047"/>
                  </a:lnTo>
                  <a:lnTo>
                    <a:pt x="4729349" y="0"/>
                  </a:lnTo>
                  <a:lnTo>
                    <a:pt x="0" y="0"/>
                  </a:lnTo>
                  <a:lnTo>
                    <a:pt x="0" y="4898047"/>
                  </a:lnTo>
                  <a:close/>
                </a:path>
              </a:pathLst>
            </a:custGeom>
            <a:ln w="46537">
              <a:solidFill>
                <a:srgbClr val="955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62604" y="8720498"/>
              <a:ext cx="2268855" cy="2106295"/>
            </a:xfrm>
            <a:custGeom>
              <a:avLst/>
              <a:gdLst/>
              <a:ahLst/>
              <a:cxnLst/>
              <a:rect l="l" t="t" r="r" b="b"/>
              <a:pathLst>
                <a:path w="2268854" h="2106295">
                  <a:moveTo>
                    <a:pt x="1742277" y="0"/>
                  </a:moveTo>
                  <a:lnTo>
                    <a:pt x="526491" y="0"/>
                  </a:lnTo>
                  <a:lnTo>
                    <a:pt x="0" y="1052905"/>
                  </a:lnTo>
                  <a:lnTo>
                    <a:pt x="526491" y="2105811"/>
                  </a:lnTo>
                  <a:lnTo>
                    <a:pt x="1742277" y="2105811"/>
                  </a:lnTo>
                  <a:lnTo>
                    <a:pt x="2268691" y="1052905"/>
                  </a:lnTo>
                  <a:lnTo>
                    <a:pt x="1742277" y="0"/>
                  </a:lnTo>
                  <a:close/>
                </a:path>
              </a:pathLst>
            </a:custGeom>
            <a:solidFill>
              <a:srgbClr val="DD468D">
                <a:alpha val="6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5402576" y="1776312"/>
            <a:ext cx="4217670" cy="2606675"/>
          </a:xfrm>
          <a:prstGeom prst="rect">
            <a:avLst/>
          </a:prstGeom>
          <a:ln w="46537">
            <a:solidFill>
              <a:srgbClr val="955699"/>
            </a:solidFill>
          </a:ln>
        </p:spPr>
        <p:txBody>
          <a:bodyPr vert="horz" wrap="square" lIns="0" tIns="80010" rIns="0" bIns="0" rtlCol="0">
            <a:spAutoFit/>
          </a:bodyPr>
          <a:lstStyle/>
          <a:p>
            <a:pPr marL="201295" marR="227965">
              <a:lnSpc>
                <a:spcPct val="100800"/>
              </a:lnSpc>
              <a:spcBef>
                <a:spcPts val="630"/>
              </a:spcBef>
            </a:pPr>
            <a:r>
              <a:rPr sz="3050" b="1" dirty="0">
                <a:latin typeface="Times New Roman"/>
                <a:cs typeface="Times New Roman"/>
              </a:rPr>
              <a:t>20</a:t>
            </a:r>
            <a:r>
              <a:rPr sz="3050" b="1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patients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screened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via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direct </a:t>
            </a:r>
            <a:r>
              <a:rPr sz="2200" dirty="0">
                <a:latin typeface="Times New Roman"/>
                <a:cs typeface="Times New Roman"/>
              </a:rPr>
              <a:t>colposcopic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visualization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and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pap </a:t>
            </a:r>
            <a:r>
              <a:rPr sz="2200" spc="-10" dirty="0">
                <a:latin typeface="Times New Roman"/>
                <a:cs typeface="Times New Roman"/>
              </a:rPr>
              <a:t>smear</a:t>
            </a:r>
            <a:endParaRPr sz="2200" dirty="0">
              <a:latin typeface="Times New Roman"/>
              <a:cs typeface="Times New Roman"/>
            </a:endParaRPr>
          </a:p>
          <a:p>
            <a:pPr marL="201295">
              <a:lnSpc>
                <a:spcPts val="3650"/>
              </a:lnSpc>
            </a:pPr>
            <a:r>
              <a:rPr sz="3050" b="1" dirty="0">
                <a:latin typeface="Times New Roman"/>
                <a:cs typeface="Times New Roman"/>
              </a:rPr>
              <a:t>6</a:t>
            </a:r>
            <a:r>
              <a:rPr sz="3050" b="1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patients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b="1" dirty="0">
                <a:latin typeface="Times New Roman"/>
                <a:cs typeface="Times New Roman"/>
              </a:rPr>
              <a:t>30%</a:t>
            </a:r>
            <a:r>
              <a:rPr sz="2200" dirty="0">
                <a:latin typeface="Times New Roman"/>
                <a:cs typeface="Times New Roman"/>
              </a:rPr>
              <a:t>)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had</a:t>
            </a:r>
            <a:r>
              <a:rPr sz="2200" spc="-10" dirty="0">
                <a:latin typeface="Times New Roman"/>
                <a:cs typeface="Times New Roman"/>
              </a:rPr>
              <a:t> suspicious</a:t>
            </a:r>
            <a:endParaRPr sz="2200" dirty="0">
              <a:latin typeface="Times New Roman"/>
              <a:cs typeface="Times New Roman"/>
            </a:endParaRPr>
          </a:p>
          <a:p>
            <a:pPr marL="201295" marR="598805">
              <a:lnSpc>
                <a:spcPts val="2610"/>
              </a:lnSpc>
              <a:spcBef>
                <a:spcPts val="140"/>
              </a:spcBef>
            </a:pPr>
            <a:r>
              <a:rPr sz="2200" dirty="0">
                <a:latin typeface="Times New Roman"/>
                <a:cs typeface="Times New Roman"/>
              </a:rPr>
              <a:t>colposcopic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findings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and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were </a:t>
            </a:r>
            <a:r>
              <a:rPr sz="2200" dirty="0">
                <a:latin typeface="Times New Roman"/>
                <a:cs typeface="Times New Roman"/>
              </a:rPr>
              <a:t>referred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for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further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screening</a:t>
            </a: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444176" y="11618804"/>
            <a:ext cx="1332230" cy="12065"/>
          </a:xfrm>
          <a:custGeom>
            <a:avLst/>
            <a:gdLst/>
            <a:ahLst/>
            <a:cxnLst/>
            <a:rect l="l" t="t" r="r" b="b"/>
            <a:pathLst>
              <a:path w="1332230" h="12065">
                <a:moveTo>
                  <a:pt x="1332129" y="0"/>
                </a:moveTo>
                <a:lnTo>
                  <a:pt x="0" y="0"/>
                </a:lnTo>
                <a:lnTo>
                  <a:pt x="0" y="11634"/>
                </a:lnTo>
                <a:lnTo>
                  <a:pt x="1332129" y="11634"/>
                </a:lnTo>
                <a:lnTo>
                  <a:pt x="1332129" y="0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380335" y="10585923"/>
            <a:ext cx="4229100" cy="2606675"/>
          </a:xfrm>
          <a:prstGeom prst="rect">
            <a:avLst/>
          </a:prstGeom>
          <a:ln w="46537">
            <a:solidFill>
              <a:srgbClr val="955699"/>
            </a:solidFill>
          </a:ln>
        </p:spPr>
        <p:txBody>
          <a:bodyPr vert="horz" wrap="square" lIns="0" tIns="318135" rIns="0" bIns="0" rtlCol="0">
            <a:spAutoFit/>
          </a:bodyPr>
          <a:lstStyle/>
          <a:p>
            <a:pPr marL="200660">
              <a:lnSpc>
                <a:spcPct val="100000"/>
              </a:lnSpc>
              <a:spcBef>
                <a:spcPts val="2505"/>
              </a:spcBef>
            </a:pPr>
            <a:r>
              <a:rPr sz="2400" b="1" spc="-10" dirty="0">
                <a:latin typeface="Times New Roman"/>
                <a:cs typeface="Times New Roman"/>
              </a:rPr>
              <a:t>References</a:t>
            </a:r>
            <a:endParaRPr sz="2400" dirty="0">
              <a:latin typeface="Times New Roman"/>
              <a:cs typeface="Times New Roman"/>
            </a:endParaRPr>
          </a:p>
          <a:p>
            <a:pPr marL="200660">
              <a:lnSpc>
                <a:spcPts val="1300"/>
              </a:lnSpc>
              <a:spcBef>
                <a:spcPts val="70"/>
              </a:spcBef>
            </a:pPr>
            <a:r>
              <a:rPr sz="1100" spc="-10" dirty="0">
                <a:latin typeface="Times New Roman"/>
                <a:cs typeface="Times New Roman"/>
              </a:rPr>
              <a:t>International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Agency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for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Research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on </a:t>
            </a:r>
            <a:r>
              <a:rPr sz="1100" spc="-10" dirty="0">
                <a:latin typeface="Times New Roman"/>
                <a:cs typeface="Times New Roman"/>
              </a:rPr>
              <a:t>Cancer.</a:t>
            </a:r>
            <a:r>
              <a:rPr sz="1100" dirty="0">
                <a:latin typeface="Times New Roman"/>
                <a:cs typeface="Times New Roman"/>
              </a:rPr>
              <a:t> (2002). </a:t>
            </a:r>
            <a:r>
              <a:rPr sz="1100" i="1" spc="-10" dirty="0">
                <a:latin typeface="Times New Roman"/>
                <a:cs typeface="Times New Roman"/>
              </a:rPr>
              <a:t>Globocan</a:t>
            </a:r>
            <a:r>
              <a:rPr sz="1100" spc="-1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200660">
              <a:lnSpc>
                <a:spcPts val="1300"/>
              </a:lnSpc>
            </a:pPr>
            <a:r>
              <a:rPr sz="1100" dirty="0">
                <a:latin typeface="Times New Roman"/>
                <a:cs typeface="Times New Roman"/>
              </a:rPr>
              <a:t>Retrieved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October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3,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2007,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from </a:t>
            </a:r>
            <a:r>
              <a:rPr sz="1100" spc="-10" dirty="0">
                <a:solidFill>
                  <a:srgbClr val="009999"/>
                </a:solidFill>
                <a:latin typeface="Times New Roman"/>
                <a:cs typeface="Times New Roman"/>
                <a:hlinkClick r:id="rId2"/>
              </a:rPr>
              <a:t>http://www-dep.iarc.fr/</a:t>
            </a:r>
            <a:endParaRPr sz="1100" dirty="0">
              <a:latin typeface="Times New Roman"/>
              <a:cs typeface="Times New Roman"/>
            </a:endParaRPr>
          </a:p>
          <a:p>
            <a:pPr marL="200660">
              <a:lnSpc>
                <a:spcPct val="10000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Abotchie,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75" dirty="0">
                <a:latin typeface="Times New Roman"/>
                <a:cs typeface="Times New Roman"/>
              </a:rPr>
              <a:t>P.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N.,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&amp;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Shokar,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(2009).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Cervical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cancer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screening</a:t>
            </a:r>
            <a:endParaRPr sz="1100" dirty="0">
              <a:latin typeface="Times New Roman"/>
              <a:cs typeface="Times New Roman"/>
            </a:endParaRPr>
          </a:p>
          <a:p>
            <a:pPr marL="200660">
              <a:lnSpc>
                <a:spcPct val="10000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among college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students in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Ghana: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Knowledge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and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health</a:t>
            </a:r>
            <a:endParaRPr sz="1100" dirty="0">
              <a:latin typeface="Times New Roman"/>
              <a:cs typeface="Times New Roman"/>
            </a:endParaRPr>
          </a:p>
          <a:p>
            <a:pPr marL="20066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Times New Roman"/>
                <a:cs typeface="Times New Roman"/>
              </a:rPr>
              <a:t>beliefs.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International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Journal</a:t>
            </a:r>
            <a:r>
              <a:rPr sz="1100" i="1" spc="-1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of</a:t>
            </a:r>
            <a:r>
              <a:rPr sz="1100" i="1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Gynecological</a:t>
            </a:r>
            <a:r>
              <a:rPr sz="1100" i="1" spc="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Cancer</a:t>
            </a:r>
            <a:r>
              <a:rPr sz="1100" dirty="0">
                <a:latin typeface="Times New Roman"/>
                <a:cs typeface="Times New Roman"/>
              </a:rPr>
              <a:t>,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19</a:t>
            </a:r>
            <a:r>
              <a:rPr sz="1100" dirty="0">
                <a:latin typeface="Times New Roman"/>
                <a:cs typeface="Times New Roman"/>
              </a:rPr>
              <a:t>(3),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412</a:t>
            </a:r>
            <a:endParaRPr sz="1100" dirty="0">
              <a:latin typeface="Times New Roman"/>
              <a:cs typeface="Times New Roman"/>
            </a:endParaRPr>
          </a:p>
          <a:p>
            <a:pPr marL="200660">
              <a:lnSpc>
                <a:spcPts val="1300"/>
              </a:lnSpc>
              <a:spcBef>
                <a:spcPts val="10"/>
              </a:spcBef>
            </a:pPr>
            <a:r>
              <a:rPr sz="1100" dirty="0">
                <a:latin typeface="Times New Roman"/>
                <a:cs typeface="Times New Roman"/>
              </a:rPr>
              <a:t>416.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imes New Roman"/>
                <a:cs typeface="Times New Roman"/>
                <a:hlinkClick r:id="rId3"/>
              </a:rPr>
              <a:t>https://doi.org/10.1111/IGC.0b013e3181a1d6de</a:t>
            </a:r>
            <a:endParaRPr sz="1100" dirty="0">
              <a:latin typeface="Times New Roman"/>
              <a:cs typeface="Times New Roman"/>
            </a:endParaRPr>
          </a:p>
          <a:p>
            <a:pPr marL="200660" marR="194945" algn="just">
              <a:lnSpc>
                <a:spcPts val="1330"/>
              </a:lnSpc>
              <a:spcBef>
                <a:spcPts val="20"/>
              </a:spcBef>
            </a:pPr>
            <a:r>
              <a:rPr sz="1100" dirty="0">
                <a:latin typeface="Times New Roman"/>
                <a:cs typeface="Times New Roman"/>
              </a:rPr>
              <a:t>University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10" dirty="0">
                <a:latin typeface="Times New Roman"/>
                <a:cs typeface="Times New Roman"/>
              </a:rPr>
              <a:t> Zimbabwe/JHPIEGO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Cervical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Cancer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Project.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(1999). Visual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inspection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with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acetic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acid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for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cervical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cancer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screening: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Test </a:t>
            </a:r>
            <a:r>
              <a:rPr sz="1100" dirty="0">
                <a:latin typeface="Times New Roman"/>
                <a:cs typeface="Times New Roman"/>
              </a:rPr>
              <a:t>qualities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primary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care setting.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The Lancet</a:t>
            </a:r>
            <a:r>
              <a:rPr sz="1100" dirty="0">
                <a:latin typeface="Times New Roman"/>
                <a:cs typeface="Times New Roman"/>
              </a:rPr>
              <a:t>,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Times New Roman"/>
                <a:cs typeface="Times New Roman"/>
              </a:rPr>
              <a:t>353</a:t>
            </a:r>
            <a:r>
              <a:rPr sz="1100" dirty="0">
                <a:latin typeface="Times New Roman"/>
                <a:cs typeface="Times New Roman"/>
              </a:rPr>
              <a:t>(9156),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869-</a:t>
            </a:r>
            <a:r>
              <a:rPr sz="1100" spc="-20" dirty="0">
                <a:latin typeface="Times New Roman"/>
                <a:cs typeface="Times New Roman"/>
              </a:rPr>
              <a:t>873.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27137" y="134557"/>
            <a:ext cx="15016881" cy="1567737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63500" algn="ctr">
              <a:lnSpc>
                <a:spcPct val="100000"/>
              </a:lnSpc>
              <a:spcBef>
                <a:spcPts val="245"/>
              </a:spcBef>
            </a:pPr>
            <a:r>
              <a:rPr sz="2400" b="1" dirty="0">
                <a:latin typeface="Arial"/>
                <a:cs typeface="Arial"/>
              </a:rPr>
              <a:t>Addressing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Cervical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Cancer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Disparities</a:t>
            </a:r>
            <a:r>
              <a:rPr sz="2400" b="1" spc="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through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Community Outreach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&amp;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Collaborative</a:t>
            </a:r>
            <a:r>
              <a:rPr sz="2400" b="1" spc="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Training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in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Cape</a:t>
            </a:r>
            <a:r>
              <a:rPr sz="2400" b="1" spc="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Coast,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Ghan</a:t>
            </a:r>
            <a:r>
              <a:rPr lang="en-US" sz="2400" b="1" spc="-20" dirty="0">
                <a:latin typeface="Arial"/>
                <a:cs typeface="Arial"/>
              </a:rPr>
              <a:t>a</a:t>
            </a:r>
          </a:p>
          <a:p>
            <a:pPr marL="63500" algn="ctr">
              <a:lnSpc>
                <a:spcPct val="100000"/>
              </a:lnSpc>
              <a:spcBef>
                <a:spcPts val="245"/>
              </a:spcBef>
            </a:pPr>
            <a:endParaRPr lang="en-US" sz="1200" dirty="0">
              <a:latin typeface="Arial"/>
              <a:cs typeface="Arial"/>
            </a:endParaRPr>
          </a:p>
          <a:p>
            <a:pPr marL="3747135">
              <a:lnSpc>
                <a:spcPct val="100000"/>
              </a:lnSpc>
              <a:spcBef>
                <a:spcPts val="150"/>
              </a:spcBef>
            </a:pPr>
            <a:r>
              <a:rPr lang="en-US" sz="2050" spc="-60" dirty="0">
                <a:latin typeface="Arial"/>
                <a:cs typeface="Arial"/>
              </a:rPr>
              <a:t>      V.</a:t>
            </a:r>
            <a:r>
              <a:rPr lang="en-US" sz="2050" spc="15" dirty="0">
                <a:latin typeface="Arial"/>
                <a:cs typeface="Arial"/>
              </a:rPr>
              <a:t> </a:t>
            </a:r>
            <a:r>
              <a:rPr lang="en-US" sz="2050" dirty="0">
                <a:latin typeface="Arial"/>
                <a:cs typeface="Arial"/>
              </a:rPr>
              <a:t>Mehta,</a:t>
            </a:r>
            <a:r>
              <a:rPr lang="en-US" sz="2025" i="1" baseline="26748" dirty="0">
                <a:latin typeface="Arial"/>
                <a:cs typeface="Arial"/>
              </a:rPr>
              <a:t>1</a:t>
            </a:r>
            <a:r>
              <a:rPr lang="en-US" sz="2050" dirty="0">
                <a:latin typeface="Arial"/>
                <a:cs typeface="Arial"/>
              </a:rPr>
              <a:t>;</a:t>
            </a:r>
            <a:r>
              <a:rPr lang="en-US" sz="2050" spc="20" dirty="0">
                <a:latin typeface="Arial"/>
                <a:cs typeface="Arial"/>
              </a:rPr>
              <a:t> </a:t>
            </a:r>
            <a:r>
              <a:rPr lang="en-US" sz="2050" dirty="0">
                <a:latin typeface="Arial"/>
                <a:cs typeface="Arial"/>
              </a:rPr>
              <a:t>J.</a:t>
            </a:r>
            <a:r>
              <a:rPr lang="en-US" sz="2050" spc="15" dirty="0">
                <a:latin typeface="Arial"/>
                <a:cs typeface="Arial"/>
              </a:rPr>
              <a:t> </a:t>
            </a:r>
            <a:r>
              <a:rPr lang="en-US" sz="2050" dirty="0">
                <a:latin typeface="Arial"/>
                <a:cs typeface="Arial"/>
              </a:rPr>
              <a:t>Hollingsworth</a:t>
            </a:r>
            <a:r>
              <a:rPr lang="en-US" sz="2025" i="1" baseline="26748" dirty="0">
                <a:latin typeface="Arial"/>
                <a:cs typeface="Arial"/>
              </a:rPr>
              <a:t>1</a:t>
            </a:r>
            <a:r>
              <a:rPr lang="en-US" sz="2050" dirty="0">
                <a:latin typeface="Arial"/>
                <a:cs typeface="Arial"/>
              </a:rPr>
              <a:t>,</a:t>
            </a:r>
            <a:r>
              <a:rPr lang="en-US" sz="2050" spc="20" dirty="0">
                <a:latin typeface="Arial"/>
                <a:cs typeface="Arial"/>
              </a:rPr>
              <a:t> </a:t>
            </a:r>
            <a:r>
              <a:rPr lang="en-US" sz="2050" dirty="0">
                <a:latin typeface="Arial"/>
                <a:cs typeface="Arial"/>
              </a:rPr>
              <a:t>J.</a:t>
            </a:r>
            <a:r>
              <a:rPr lang="en-US" sz="2050" spc="-80" dirty="0">
                <a:latin typeface="Arial"/>
                <a:cs typeface="Arial"/>
              </a:rPr>
              <a:t> </a:t>
            </a:r>
            <a:r>
              <a:rPr lang="en-US" sz="2050" dirty="0">
                <a:latin typeface="Arial"/>
                <a:cs typeface="Arial"/>
              </a:rPr>
              <a:t>Aikins</a:t>
            </a:r>
            <a:r>
              <a:rPr lang="en-US" sz="2025" i="1" baseline="26748" dirty="0">
                <a:latin typeface="Arial"/>
                <a:cs typeface="Arial"/>
              </a:rPr>
              <a:t>1</a:t>
            </a:r>
            <a:r>
              <a:rPr lang="en-US" sz="2050" dirty="0">
                <a:latin typeface="Arial"/>
                <a:cs typeface="Arial"/>
              </a:rPr>
              <a:t>,</a:t>
            </a:r>
            <a:r>
              <a:rPr lang="en-US" sz="2050" spc="20" dirty="0">
                <a:latin typeface="Arial"/>
                <a:cs typeface="Arial"/>
              </a:rPr>
              <a:t> </a:t>
            </a:r>
            <a:r>
              <a:rPr lang="en-US" sz="2050" dirty="0">
                <a:latin typeface="Arial"/>
                <a:cs typeface="Arial"/>
              </a:rPr>
              <a:t>C.</a:t>
            </a:r>
            <a:r>
              <a:rPr lang="en-US" sz="2050" spc="-80" dirty="0">
                <a:latin typeface="Arial"/>
                <a:cs typeface="Arial"/>
              </a:rPr>
              <a:t> </a:t>
            </a:r>
            <a:r>
              <a:rPr lang="en-US" sz="2050" spc="-10" dirty="0">
                <a:latin typeface="Arial"/>
                <a:cs typeface="Arial"/>
              </a:rPr>
              <a:t>Ayers</a:t>
            </a:r>
            <a:r>
              <a:rPr lang="en-US" sz="2025" i="1" spc="-15" baseline="26748" dirty="0">
                <a:latin typeface="Arial"/>
                <a:cs typeface="Arial"/>
              </a:rPr>
              <a:t>1</a:t>
            </a:r>
            <a:endParaRPr lang="en-US" sz="2025" baseline="26748" dirty="0">
              <a:latin typeface="Arial"/>
              <a:cs typeface="Arial"/>
            </a:endParaRPr>
          </a:p>
          <a:p>
            <a:pPr marL="1303020" algn="l">
              <a:lnSpc>
                <a:spcPct val="100000"/>
              </a:lnSpc>
              <a:spcBef>
                <a:spcPts val="5"/>
              </a:spcBef>
            </a:pPr>
            <a:r>
              <a:rPr sz="1600" i="1" baseline="24904" dirty="0">
                <a:latin typeface="Arial"/>
                <a:cs typeface="Arial"/>
              </a:rPr>
              <a:t>1</a:t>
            </a:r>
            <a:r>
              <a:rPr sz="1600" i="1" dirty="0">
                <a:latin typeface="Arial"/>
                <a:cs typeface="Arial"/>
              </a:rPr>
              <a:t>Department</a:t>
            </a:r>
            <a:r>
              <a:rPr sz="1600" i="1" spc="-6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of</a:t>
            </a:r>
            <a:r>
              <a:rPr sz="1600" i="1" spc="-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OB/</a:t>
            </a:r>
            <a:r>
              <a:rPr lang="en-US" sz="1600" i="1" dirty="0">
                <a:latin typeface="Arial"/>
                <a:cs typeface="Arial"/>
              </a:rPr>
              <a:t>GYN</a:t>
            </a:r>
            <a:r>
              <a:rPr sz="1600" i="1" dirty="0">
                <a:latin typeface="Arial"/>
                <a:cs typeface="Arial"/>
              </a:rPr>
              <a:t>.</a:t>
            </a:r>
            <a:r>
              <a:rPr sz="1600" i="1" spc="-6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Robert</a:t>
            </a:r>
            <a:r>
              <a:rPr sz="1600" i="1" spc="-6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Wood</a:t>
            </a:r>
            <a:r>
              <a:rPr sz="1600" i="1" spc="-7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Johnson</a:t>
            </a:r>
            <a:r>
              <a:rPr sz="1600" i="1" spc="-7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Medical</a:t>
            </a:r>
            <a:r>
              <a:rPr sz="1600" i="1" spc="-7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School,</a:t>
            </a:r>
            <a:r>
              <a:rPr sz="1600" i="1" spc="-100" dirty="0">
                <a:latin typeface="Arial"/>
                <a:cs typeface="Arial"/>
              </a:rPr>
              <a:t> </a:t>
            </a:r>
            <a:r>
              <a:rPr sz="1600" i="1" spc="-20" dirty="0">
                <a:latin typeface="Arial"/>
                <a:cs typeface="Arial"/>
              </a:rPr>
              <a:t>Piscataway,</a:t>
            </a:r>
            <a:r>
              <a:rPr sz="1600" i="1" spc="-6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NJ</a:t>
            </a:r>
            <a:r>
              <a:rPr sz="1600" i="1" spc="-8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08854</a:t>
            </a:r>
            <a:r>
              <a:rPr lang="en-US" sz="1600" spc="-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2.</a:t>
            </a:r>
            <a:r>
              <a:rPr sz="1600" i="1" spc="-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Division</a:t>
            </a:r>
            <a:r>
              <a:rPr sz="1600" i="1" spc="-6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of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Gynecologic</a:t>
            </a:r>
            <a:r>
              <a:rPr sz="1600" i="1" spc="-70" dirty="0">
                <a:latin typeface="Arial"/>
                <a:cs typeface="Arial"/>
              </a:rPr>
              <a:t> </a:t>
            </a:r>
            <a:r>
              <a:rPr sz="1600" i="1" spc="-25" dirty="0">
                <a:latin typeface="Arial"/>
                <a:cs typeface="Arial"/>
              </a:rPr>
              <a:t>Oncology,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Department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of</a:t>
            </a:r>
            <a:r>
              <a:rPr sz="1600" i="1" spc="-8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OBGYN,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42620" y="1768534"/>
            <a:ext cx="5002546" cy="11448415"/>
          </a:xfrm>
          <a:custGeom>
            <a:avLst/>
            <a:gdLst/>
            <a:ahLst/>
            <a:cxnLst/>
            <a:rect l="l" t="t" r="r" b="b"/>
            <a:pathLst>
              <a:path w="4031615" h="11448415">
                <a:moveTo>
                  <a:pt x="0" y="11448167"/>
                </a:moveTo>
                <a:lnTo>
                  <a:pt x="4031290" y="11448167"/>
                </a:lnTo>
                <a:lnTo>
                  <a:pt x="4031290" y="3350683"/>
                </a:lnTo>
                <a:lnTo>
                  <a:pt x="0" y="3350683"/>
                </a:lnTo>
                <a:lnTo>
                  <a:pt x="0" y="11448167"/>
                </a:lnTo>
                <a:close/>
              </a:path>
              <a:path w="4031615" h="11448415">
                <a:moveTo>
                  <a:pt x="17451" y="3420489"/>
                </a:moveTo>
                <a:lnTo>
                  <a:pt x="4031290" y="3420489"/>
                </a:lnTo>
                <a:lnTo>
                  <a:pt x="4031290" y="0"/>
                </a:lnTo>
                <a:lnTo>
                  <a:pt x="17451" y="0"/>
                </a:lnTo>
                <a:lnTo>
                  <a:pt x="17451" y="3420489"/>
                </a:lnTo>
                <a:close/>
              </a:path>
            </a:pathLst>
          </a:custGeom>
          <a:ln w="46537">
            <a:solidFill>
              <a:srgbClr val="9556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50954" y="1943486"/>
            <a:ext cx="3446145" cy="2961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ts val="2575"/>
              </a:lnSpc>
              <a:spcBef>
                <a:spcPts val="105"/>
              </a:spcBef>
            </a:pPr>
            <a:r>
              <a:rPr sz="215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2-</a:t>
            </a:r>
            <a:r>
              <a:rPr sz="215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day</a:t>
            </a:r>
            <a:r>
              <a:rPr sz="2150" u="heavy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5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screening</a:t>
            </a:r>
            <a:r>
              <a:rPr sz="2150" u="heavy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5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session</a:t>
            </a:r>
            <a:r>
              <a:rPr sz="2150" u="heavy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5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goals:</a:t>
            </a:r>
            <a:endParaRPr sz="2150" dirty="0">
              <a:latin typeface="Times New Roman"/>
              <a:cs typeface="Times New Roman"/>
            </a:endParaRPr>
          </a:p>
          <a:p>
            <a:pPr marL="312420" marR="5080" indent="-313055">
              <a:lnSpc>
                <a:spcPts val="2570"/>
              </a:lnSpc>
              <a:spcBef>
                <a:spcPts val="85"/>
              </a:spcBef>
              <a:buAutoNum type="alphaLcPeriod"/>
              <a:tabLst>
                <a:tab pos="314325" algn="l"/>
              </a:tabLst>
            </a:pPr>
            <a:r>
              <a:rPr sz="2150" spc="-10" dirty="0">
                <a:latin typeface="Times New Roman"/>
                <a:cs typeface="Times New Roman"/>
              </a:rPr>
              <a:t>Collaborate</a:t>
            </a:r>
            <a:r>
              <a:rPr sz="2150" spc="-4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with</a:t>
            </a:r>
            <a:r>
              <a:rPr sz="2150" spc="-30" dirty="0">
                <a:latin typeface="Times New Roman"/>
                <a:cs typeface="Times New Roman"/>
              </a:rPr>
              <a:t> </a:t>
            </a:r>
            <a:r>
              <a:rPr sz="2150" spc="-10" dirty="0">
                <a:latin typeface="Times New Roman"/>
                <a:cs typeface="Times New Roman"/>
              </a:rPr>
              <a:t>community 	</a:t>
            </a:r>
            <a:r>
              <a:rPr sz="2150" dirty="0">
                <a:latin typeface="Times New Roman"/>
                <a:cs typeface="Times New Roman"/>
              </a:rPr>
              <a:t>health</a:t>
            </a:r>
            <a:r>
              <a:rPr sz="2150" spc="-60" dirty="0">
                <a:latin typeface="Times New Roman"/>
                <a:cs typeface="Times New Roman"/>
              </a:rPr>
              <a:t> </a:t>
            </a:r>
            <a:r>
              <a:rPr sz="2150" spc="-20" dirty="0">
                <a:latin typeface="Times New Roman"/>
                <a:cs typeface="Times New Roman"/>
              </a:rPr>
              <a:t>works</a:t>
            </a:r>
            <a:endParaRPr sz="2150" dirty="0">
              <a:latin typeface="Times New Roman"/>
              <a:cs typeface="Times New Roman"/>
            </a:endParaRPr>
          </a:p>
          <a:p>
            <a:pPr marL="313055" indent="-313055">
              <a:lnSpc>
                <a:spcPts val="2470"/>
              </a:lnSpc>
              <a:buAutoNum type="alphaLcPeriod"/>
              <a:tabLst>
                <a:tab pos="313055" algn="l"/>
              </a:tabLst>
            </a:pPr>
            <a:r>
              <a:rPr sz="2150" dirty="0">
                <a:latin typeface="Times New Roman"/>
                <a:cs typeface="Times New Roman"/>
              </a:rPr>
              <a:t>Educate</a:t>
            </a:r>
            <a:r>
              <a:rPr sz="2150" spc="-7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on</a:t>
            </a:r>
            <a:r>
              <a:rPr sz="2150" spc="-5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cervical</a:t>
            </a:r>
            <a:r>
              <a:rPr sz="2150" spc="-75" dirty="0">
                <a:latin typeface="Times New Roman"/>
                <a:cs typeface="Times New Roman"/>
              </a:rPr>
              <a:t> </a:t>
            </a:r>
            <a:r>
              <a:rPr sz="2150" spc="-10" dirty="0">
                <a:latin typeface="Times New Roman"/>
                <a:cs typeface="Times New Roman"/>
              </a:rPr>
              <a:t>cancer</a:t>
            </a:r>
            <a:endParaRPr sz="2150" dirty="0">
              <a:latin typeface="Times New Roman"/>
              <a:cs typeface="Times New Roman"/>
            </a:endParaRPr>
          </a:p>
          <a:p>
            <a:pPr marL="312420" marR="16510" indent="-313055">
              <a:lnSpc>
                <a:spcPts val="2570"/>
              </a:lnSpc>
              <a:spcBef>
                <a:spcPts val="85"/>
              </a:spcBef>
              <a:buAutoNum type="alphaLcPeriod"/>
              <a:tabLst>
                <a:tab pos="314325" algn="l"/>
              </a:tabLst>
            </a:pPr>
            <a:r>
              <a:rPr sz="2150" dirty="0">
                <a:latin typeface="Times New Roman"/>
                <a:cs typeface="Times New Roman"/>
              </a:rPr>
              <a:t>Screen</a:t>
            </a:r>
            <a:r>
              <a:rPr sz="2150" spc="-6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20</a:t>
            </a:r>
            <a:r>
              <a:rPr sz="2150" spc="-6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women,</a:t>
            </a:r>
            <a:r>
              <a:rPr sz="2150" spc="-35" dirty="0">
                <a:latin typeface="Times New Roman"/>
                <a:cs typeface="Times New Roman"/>
              </a:rPr>
              <a:t> </a:t>
            </a:r>
            <a:r>
              <a:rPr sz="2150" spc="-10" dirty="0">
                <a:latin typeface="Times New Roman"/>
                <a:cs typeface="Times New Roman"/>
              </a:rPr>
              <a:t>including 	</a:t>
            </a:r>
            <a:r>
              <a:rPr sz="2150" dirty="0">
                <a:latin typeface="Times New Roman"/>
                <a:cs typeface="Times New Roman"/>
              </a:rPr>
              <a:t>healthcare</a:t>
            </a:r>
            <a:r>
              <a:rPr sz="2150" spc="-11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workers</a:t>
            </a:r>
            <a:r>
              <a:rPr sz="2150" spc="-90" dirty="0">
                <a:latin typeface="Times New Roman"/>
                <a:cs typeface="Times New Roman"/>
              </a:rPr>
              <a:t> </a:t>
            </a:r>
            <a:r>
              <a:rPr sz="2150" spc="-25" dirty="0">
                <a:latin typeface="Times New Roman"/>
                <a:cs typeface="Times New Roman"/>
              </a:rPr>
              <a:t>and 	</a:t>
            </a:r>
            <a:r>
              <a:rPr sz="2150" spc="-10" dirty="0">
                <a:latin typeface="Times New Roman"/>
                <a:cs typeface="Times New Roman"/>
              </a:rPr>
              <a:t>patients</a:t>
            </a:r>
            <a:endParaRPr sz="2150" dirty="0">
              <a:latin typeface="Times New Roman"/>
              <a:cs typeface="Times New Roman"/>
            </a:endParaRPr>
          </a:p>
          <a:p>
            <a:pPr marL="313690" indent="-313690">
              <a:lnSpc>
                <a:spcPts val="2465"/>
              </a:lnSpc>
              <a:buAutoNum type="alphaLcPeriod"/>
              <a:tabLst>
                <a:tab pos="313690" algn="l"/>
              </a:tabLst>
            </a:pPr>
            <a:r>
              <a:rPr sz="2150" dirty="0">
                <a:latin typeface="Times New Roman"/>
                <a:cs typeface="Times New Roman"/>
              </a:rPr>
              <a:t>Offer</a:t>
            </a:r>
            <a:r>
              <a:rPr sz="2150" spc="-8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Times New Roman"/>
                <a:cs typeface="Times New Roman"/>
              </a:rPr>
              <a:t>clinical</a:t>
            </a:r>
            <a:r>
              <a:rPr sz="2150" spc="-95" dirty="0">
                <a:latin typeface="Times New Roman"/>
                <a:cs typeface="Times New Roman"/>
              </a:rPr>
              <a:t> </a:t>
            </a:r>
            <a:r>
              <a:rPr sz="2150" spc="-10" dirty="0">
                <a:latin typeface="Times New Roman"/>
                <a:cs typeface="Times New Roman"/>
              </a:rPr>
              <a:t>breast</a:t>
            </a:r>
            <a:endParaRPr sz="2150" dirty="0">
              <a:latin typeface="Times New Roman"/>
              <a:cs typeface="Times New Roman"/>
            </a:endParaRPr>
          </a:p>
          <a:p>
            <a:pPr marL="314325">
              <a:lnSpc>
                <a:spcPts val="2575"/>
              </a:lnSpc>
            </a:pPr>
            <a:r>
              <a:rPr sz="2150" spc="-10" dirty="0">
                <a:latin typeface="Times New Roman"/>
                <a:cs typeface="Times New Roman"/>
              </a:rPr>
              <a:t>examinations</a:t>
            </a: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414006" y="4496037"/>
            <a:ext cx="4217670" cy="3536950"/>
          </a:xfrm>
          <a:prstGeom prst="rect">
            <a:avLst/>
          </a:prstGeom>
          <a:ln w="46537">
            <a:solidFill>
              <a:srgbClr val="955699"/>
            </a:solidFill>
          </a:ln>
        </p:spPr>
        <p:txBody>
          <a:bodyPr vert="horz" wrap="square" lIns="0" tIns="99695" rIns="0" bIns="0" rtlCol="0">
            <a:spAutoFit/>
          </a:bodyPr>
          <a:lstStyle/>
          <a:p>
            <a:pPr marL="199390">
              <a:lnSpc>
                <a:spcPct val="100000"/>
              </a:lnSpc>
              <a:spcBef>
                <a:spcPts val="785"/>
              </a:spcBef>
            </a:pPr>
            <a:r>
              <a:rPr sz="2400" b="1" spc="-10" dirty="0">
                <a:latin typeface="Times New Roman"/>
                <a:cs typeface="Times New Roman"/>
              </a:rPr>
              <a:t>Conclusion/Implications</a:t>
            </a:r>
            <a:endParaRPr sz="2400">
              <a:latin typeface="Times New Roman"/>
              <a:cs typeface="Times New Roman"/>
            </a:endParaRPr>
          </a:p>
          <a:p>
            <a:pPr marL="199390" marR="262890">
              <a:lnSpc>
                <a:spcPct val="101800"/>
              </a:lnSpc>
              <a:spcBef>
                <a:spcPts val="550"/>
              </a:spcBef>
            </a:pPr>
            <a:r>
              <a:rPr sz="2400" dirty="0">
                <a:latin typeface="Times New Roman"/>
                <a:cs typeface="Times New Roman"/>
              </a:rPr>
              <a:t>Addressing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cervical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cancer </a:t>
            </a:r>
            <a:r>
              <a:rPr sz="2400" dirty="0">
                <a:latin typeface="Times New Roman"/>
                <a:cs typeface="Times New Roman"/>
              </a:rPr>
              <a:t>screening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disparities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Ghana </a:t>
            </a:r>
            <a:r>
              <a:rPr sz="2400" dirty="0">
                <a:latin typeface="Times New Roman"/>
                <a:cs typeface="Times New Roman"/>
              </a:rPr>
              <a:t>requires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multifaceted </a:t>
            </a:r>
            <a:r>
              <a:rPr sz="2400" dirty="0">
                <a:latin typeface="Times New Roman"/>
                <a:cs typeface="Times New Roman"/>
              </a:rPr>
              <a:t>approach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that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prioritizes </a:t>
            </a:r>
            <a:r>
              <a:rPr sz="2400" dirty="0">
                <a:latin typeface="Times New Roman"/>
                <a:cs typeface="Times New Roman"/>
              </a:rPr>
              <a:t>community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engagement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and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empowerment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healthcare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workers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402576" y="8186435"/>
            <a:ext cx="4229100" cy="2298065"/>
          </a:xfrm>
          <a:prstGeom prst="rect">
            <a:avLst/>
          </a:prstGeom>
          <a:ln w="46537">
            <a:solidFill>
              <a:srgbClr val="955699"/>
            </a:solidFill>
          </a:ln>
        </p:spPr>
        <p:txBody>
          <a:bodyPr vert="horz" wrap="square" lIns="0" tIns="99060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780"/>
              </a:spcBef>
            </a:pPr>
            <a:r>
              <a:rPr sz="2400" b="1" spc="-10" dirty="0">
                <a:latin typeface="Times New Roman"/>
                <a:cs typeface="Times New Roman"/>
              </a:rPr>
              <a:t>Acknowledgements</a:t>
            </a:r>
            <a:endParaRPr sz="2400" dirty="0">
              <a:latin typeface="Times New Roman"/>
              <a:cs typeface="Times New Roman"/>
            </a:endParaRPr>
          </a:p>
          <a:p>
            <a:pPr marL="197485" marR="841375" indent="180975">
              <a:lnSpc>
                <a:spcPct val="101800"/>
              </a:lnSpc>
              <a:buChar char="-"/>
              <a:tabLst>
                <a:tab pos="378460" algn="l"/>
              </a:tabLst>
            </a:pPr>
            <a:r>
              <a:rPr sz="2400" dirty="0">
                <a:latin typeface="Times New Roman"/>
                <a:cs typeface="Times New Roman"/>
              </a:rPr>
              <a:t>International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Healthcare Volunteers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(IHCV)</a:t>
            </a:r>
            <a:endParaRPr sz="2400" dirty="0">
              <a:latin typeface="Times New Roman"/>
              <a:cs typeface="Times New Roman"/>
            </a:endParaRPr>
          </a:p>
          <a:p>
            <a:pPr marL="197485" marR="724535" indent="180975">
              <a:lnSpc>
                <a:spcPct val="101800"/>
              </a:lnSpc>
              <a:buChar char="-"/>
              <a:tabLst>
                <a:tab pos="378460" algn="l"/>
              </a:tabLst>
            </a:pPr>
            <a:r>
              <a:rPr sz="2400" dirty="0">
                <a:latin typeface="Times New Roman"/>
                <a:cs typeface="Times New Roman"/>
              </a:rPr>
              <a:t>Cape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Coast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Metropolitan Hospital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2193" y="8846523"/>
            <a:ext cx="1340485" cy="12763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340"/>
              </a:spcBef>
            </a:pPr>
            <a:r>
              <a:rPr sz="3350" b="1" spc="-25" dirty="0">
                <a:solidFill>
                  <a:srgbClr val="161645"/>
                </a:solidFill>
                <a:latin typeface="Calibri"/>
                <a:cs typeface="Calibri"/>
              </a:rPr>
              <a:t>94%</a:t>
            </a:r>
            <a:endParaRPr sz="3350" dirty="0">
              <a:latin typeface="Calibri"/>
              <a:cs typeface="Calibri"/>
            </a:endParaRPr>
          </a:p>
          <a:p>
            <a:pPr marR="5080" indent="5080" algn="ctr">
              <a:lnSpc>
                <a:spcPct val="101800"/>
              </a:lnSpc>
              <a:spcBef>
                <a:spcPts val="90"/>
              </a:spcBef>
            </a:pPr>
            <a:r>
              <a:rPr sz="1500" dirty="0">
                <a:solidFill>
                  <a:srgbClr val="161645"/>
                </a:solidFill>
                <a:latin typeface="Calibri"/>
                <a:cs typeface="Calibri"/>
              </a:rPr>
              <a:t>Cervical</a:t>
            </a:r>
            <a:r>
              <a:rPr sz="1500" spc="25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161645"/>
                </a:solidFill>
                <a:latin typeface="Calibri"/>
                <a:cs typeface="Calibri"/>
              </a:rPr>
              <a:t>cancer- </a:t>
            </a:r>
            <a:r>
              <a:rPr sz="1500" dirty="0">
                <a:solidFill>
                  <a:srgbClr val="161645"/>
                </a:solidFill>
                <a:latin typeface="Calibri"/>
                <a:cs typeface="Calibri"/>
              </a:rPr>
              <a:t>related</a:t>
            </a:r>
            <a:r>
              <a:rPr sz="1500" spc="-5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161645"/>
                </a:solidFill>
                <a:latin typeface="Calibri"/>
                <a:cs typeface="Calibri"/>
              </a:rPr>
              <a:t>deaths </a:t>
            </a:r>
            <a:r>
              <a:rPr sz="1500" dirty="0">
                <a:solidFill>
                  <a:srgbClr val="161645"/>
                </a:solidFill>
                <a:latin typeface="Calibri"/>
                <a:cs typeface="Calibri"/>
              </a:rPr>
              <a:t>occurred</a:t>
            </a:r>
            <a:r>
              <a:rPr sz="1500" spc="20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161645"/>
                </a:solidFill>
                <a:latin typeface="Calibri"/>
                <a:cs typeface="Calibri"/>
              </a:rPr>
              <a:t>in</a:t>
            </a:r>
            <a:r>
              <a:rPr sz="1500" spc="20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161645"/>
                </a:solidFill>
                <a:latin typeface="Calibri"/>
                <a:cs typeface="Calibri"/>
              </a:rPr>
              <a:t>LMIC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96986" y="8545681"/>
            <a:ext cx="2268854" cy="2133556"/>
          </a:xfrm>
          <a:custGeom>
            <a:avLst/>
            <a:gdLst/>
            <a:ahLst/>
            <a:cxnLst/>
            <a:rect l="l" t="t" r="r" b="b"/>
            <a:pathLst>
              <a:path w="2047875" h="2193290">
                <a:moveTo>
                  <a:pt x="1633147" y="0"/>
                </a:moveTo>
                <a:lnTo>
                  <a:pt x="414491" y="0"/>
                </a:lnTo>
                <a:lnTo>
                  <a:pt x="0" y="1096495"/>
                </a:lnTo>
                <a:lnTo>
                  <a:pt x="414491" y="2193068"/>
                </a:lnTo>
                <a:lnTo>
                  <a:pt x="1633147" y="2193068"/>
                </a:lnTo>
                <a:lnTo>
                  <a:pt x="2047639" y="1096495"/>
                </a:lnTo>
                <a:lnTo>
                  <a:pt x="1633147" y="0"/>
                </a:lnTo>
                <a:close/>
              </a:path>
            </a:pathLst>
          </a:custGeom>
          <a:solidFill>
            <a:srgbClr val="6B6BCF">
              <a:alpha val="7607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216268" y="8852668"/>
            <a:ext cx="1276074" cy="1303049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R="9525" algn="ctr">
              <a:lnSpc>
                <a:spcPct val="100000"/>
              </a:lnSpc>
              <a:spcBef>
                <a:spcPts val="395"/>
              </a:spcBef>
            </a:pPr>
            <a:r>
              <a:rPr sz="3200" b="1" spc="-25" dirty="0">
                <a:solidFill>
                  <a:srgbClr val="161645"/>
                </a:solidFill>
                <a:latin typeface="Calibri"/>
                <a:cs typeface="Calibri"/>
              </a:rPr>
              <a:t>80%</a:t>
            </a:r>
            <a:endParaRPr sz="3200" dirty="0">
              <a:latin typeface="Calibri"/>
              <a:cs typeface="Calibri"/>
            </a:endParaRPr>
          </a:p>
          <a:p>
            <a:pPr marR="5080" indent="-3175" algn="ctr">
              <a:lnSpc>
                <a:spcPct val="101800"/>
              </a:lnSpc>
              <a:spcBef>
                <a:spcPts val="120"/>
              </a:spcBef>
            </a:pPr>
            <a:r>
              <a:rPr sz="1200" dirty="0">
                <a:solidFill>
                  <a:srgbClr val="161645"/>
                </a:solidFill>
                <a:latin typeface="Calibri"/>
                <a:cs typeface="Calibri"/>
              </a:rPr>
              <a:t>Patients</a:t>
            </a:r>
            <a:r>
              <a:rPr sz="1200" spc="30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61645"/>
                </a:solidFill>
                <a:latin typeface="Calibri"/>
                <a:cs typeface="Calibri"/>
              </a:rPr>
              <a:t>in</a:t>
            </a:r>
            <a:r>
              <a:rPr sz="1200" spc="5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61645"/>
                </a:solidFill>
                <a:latin typeface="Calibri"/>
                <a:cs typeface="Calibri"/>
              </a:rPr>
              <a:t>LMIC </a:t>
            </a:r>
            <a:r>
              <a:rPr sz="1200" dirty="0">
                <a:solidFill>
                  <a:srgbClr val="161645"/>
                </a:solidFill>
                <a:latin typeface="Calibri"/>
                <a:cs typeface="Calibri"/>
              </a:rPr>
              <a:t>present</a:t>
            </a:r>
            <a:r>
              <a:rPr sz="1200" spc="15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61645"/>
                </a:solidFill>
                <a:latin typeface="Calibri"/>
                <a:cs typeface="Calibri"/>
              </a:rPr>
              <a:t>to</a:t>
            </a:r>
            <a:r>
              <a:rPr sz="1200" spc="10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61645"/>
                </a:solidFill>
                <a:latin typeface="Calibri"/>
                <a:cs typeface="Calibri"/>
              </a:rPr>
              <a:t>hospital </a:t>
            </a:r>
            <a:r>
              <a:rPr sz="1200" dirty="0">
                <a:solidFill>
                  <a:srgbClr val="161645"/>
                </a:solidFill>
                <a:latin typeface="Calibri"/>
                <a:cs typeface="Calibri"/>
              </a:rPr>
              <a:t>after</a:t>
            </a:r>
            <a:r>
              <a:rPr sz="1200" spc="10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61645"/>
                </a:solidFill>
                <a:latin typeface="Calibri"/>
                <a:cs typeface="Calibri"/>
              </a:rPr>
              <a:t>onset</a:t>
            </a:r>
            <a:r>
              <a:rPr sz="1200" spc="35" dirty="0">
                <a:solidFill>
                  <a:srgbClr val="161645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161645"/>
                </a:solidFill>
                <a:latin typeface="Calibri"/>
                <a:cs typeface="Calibri"/>
              </a:rPr>
              <a:t>of </a:t>
            </a:r>
            <a:r>
              <a:rPr sz="1200" spc="-10" dirty="0">
                <a:solidFill>
                  <a:srgbClr val="161645"/>
                </a:solidFill>
                <a:latin typeface="Calibri"/>
                <a:cs typeface="Calibri"/>
              </a:rPr>
              <a:t>symptoms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33688" y="10990175"/>
            <a:ext cx="2362200" cy="2106295"/>
          </a:xfrm>
          <a:custGeom>
            <a:avLst/>
            <a:gdLst/>
            <a:ahLst/>
            <a:cxnLst/>
            <a:rect l="l" t="t" r="r" b="b"/>
            <a:pathLst>
              <a:path w="2362200" h="2106294">
                <a:moveTo>
                  <a:pt x="1835352" y="0"/>
                </a:moveTo>
                <a:lnTo>
                  <a:pt x="526491" y="0"/>
                </a:lnTo>
                <a:lnTo>
                  <a:pt x="0" y="1052905"/>
                </a:lnTo>
                <a:lnTo>
                  <a:pt x="526491" y="2105811"/>
                </a:lnTo>
                <a:lnTo>
                  <a:pt x="1835352" y="2105811"/>
                </a:lnTo>
                <a:lnTo>
                  <a:pt x="2361766" y="1052905"/>
                </a:lnTo>
                <a:lnTo>
                  <a:pt x="1835352" y="0"/>
                </a:lnTo>
                <a:close/>
              </a:path>
            </a:pathLst>
          </a:custGeom>
          <a:solidFill>
            <a:srgbClr val="BB71EF">
              <a:alpha val="7097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 txBox="1"/>
          <p:nvPr/>
        </p:nvSpPr>
        <p:spPr>
          <a:xfrm>
            <a:off x="2032554" y="11440061"/>
            <a:ext cx="1307465" cy="133921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445"/>
              </a:spcBef>
            </a:pPr>
            <a:r>
              <a:rPr sz="3650" b="1" spc="-20" dirty="0">
                <a:latin typeface="Calibri"/>
                <a:cs typeface="Calibri"/>
              </a:rPr>
              <a:t>2.7%</a:t>
            </a:r>
            <a:endParaRPr sz="3650" dirty="0">
              <a:latin typeface="Calibri"/>
              <a:cs typeface="Calibri"/>
            </a:endParaRPr>
          </a:p>
          <a:p>
            <a:pPr marR="5080" algn="ctr">
              <a:lnSpc>
                <a:spcPct val="101800"/>
              </a:lnSpc>
              <a:spcBef>
                <a:spcPts val="114"/>
              </a:spcBef>
            </a:pPr>
            <a:r>
              <a:rPr sz="1500" dirty="0">
                <a:latin typeface="Calibri"/>
                <a:cs typeface="Calibri"/>
              </a:rPr>
              <a:t>Ghanian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women </a:t>
            </a:r>
            <a:r>
              <a:rPr sz="1500" dirty="0">
                <a:latin typeface="Calibri"/>
                <a:cs typeface="Calibri"/>
              </a:rPr>
              <a:t>obtain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regular screening</a:t>
            </a:r>
            <a:endParaRPr sz="1500" dirty="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871452" y="5929775"/>
            <a:ext cx="3892221" cy="1983739"/>
            <a:chOff x="6552945" y="5783878"/>
            <a:chExt cx="3892221" cy="1983739"/>
          </a:xfrm>
        </p:grpSpPr>
        <p:sp>
          <p:nvSpPr>
            <p:cNvPr id="21" name="object 21"/>
            <p:cNvSpPr/>
            <p:nvPr/>
          </p:nvSpPr>
          <p:spPr>
            <a:xfrm>
              <a:off x="6552945" y="5783878"/>
              <a:ext cx="1384935" cy="1983739"/>
            </a:xfrm>
            <a:custGeom>
              <a:avLst/>
              <a:gdLst/>
              <a:ahLst/>
              <a:cxnLst/>
              <a:rect l="l" t="t" r="r" b="b"/>
              <a:pathLst>
                <a:path w="1384934" h="1983740">
                  <a:moveTo>
                    <a:pt x="1384483" y="0"/>
                  </a:moveTo>
                  <a:lnTo>
                    <a:pt x="692241" y="692241"/>
                  </a:lnTo>
                  <a:lnTo>
                    <a:pt x="0" y="0"/>
                  </a:lnTo>
                  <a:lnTo>
                    <a:pt x="0" y="1291409"/>
                  </a:lnTo>
                  <a:lnTo>
                    <a:pt x="692241" y="1983650"/>
                  </a:lnTo>
                  <a:lnTo>
                    <a:pt x="1384483" y="1291409"/>
                  </a:lnTo>
                  <a:lnTo>
                    <a:pt x="1384483" y="0"/>
                  </a:lnTo>
                  <a:close/>
                </a:path>
              </a:pathLst>
            </a:custGeom>
            <a:solidFill>
              <a:srgbClr val="86397D">
                <a:alpha val="411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37551" y="5790942"/>
              <a:ext cx="2507615" cy="1285875"/>
            </a:xfrm>
            <a:custGeom>
              <a:avLst/>
              <a:gdLst/>
              <a:ahLst/>
              <a:cxnLst/>
              <a:rect l="l" t="t" r="r" b="b"/>
              <a:pathLst>
                <a:path w="2507615" h="1285875">
                  <a:moveTo>
                    <a:pt x="2507195" y="214304"/>
                  </a:moveTo>
                  <a:lnTo>
                    <a:pt x="2507195" y="1071365"/>
                  </a:lnTo>
                  <a:lnTo>
                    <a:pt x="2501535" y="1120500"/>
                  </a:lnTo>
                  <a:lnTo>
                    <a:pt x="2485413" y="1165596"/>
                  </a:lnTo>
                  <a:lnTo>
                    <a:pt x="2460115" y="1205372"/>
                  </a:lnTo>
                  <a:lnTo>
                    <a:pt x="2426928" y="1238543"/>
                  </a:lnTo>
                  <a:lnTo>
                    <a:pt x="2387137" y="1263825"/>
                  </a:lnTo>
                  <a:lnTo>
                    <a:pt x="2342030" y="1279936"/>
                  </a:lnTo>
                  <a:lnTo>
                    <a:pt x="2292891" y="1285591"/>
                  </a:lnTo>
                  <a:lnTo>
                    <a:pt x="0" y="1285591"/>
                  </a:lnTo>
                  <a:lnTo>
                    <a:pt x="0" y="0"/>
                  </a:lnTo>
                  <a:lnTo>
                    <a:pt x="2292891" y="0"/>
                  </a:lnTo>
                  <a:lnTo>
                    <a:pt x="2342030" y="5659"/>
                  </a:lnTo>
                  <a:lnTo>
                    <a:pt x="2387137" y="21781"/>
                  </a:lnTo>
                  <a:lnTo>
                    <a:pt x="2426928" y="47079"/>
                  </a:lnTo>
                  <a:lnTo>
                    <a:pt x="2460115" y="80266"/>
                  </a:lnTo>
                  <a:lnTo>
                    <a:pt x="2485413" y="120057"/>
                  </a:lnTo>
                  <a:lnTo>
                    <a:pt x="2501535" y="165165"/>
                  </a:lnTo>
                  <a:lnTo>
                    <a:pt x="2507195" y="214304"/>
                  </a:lnTo>
                  <a:close/>
                </a:path>
              </a:pathLst>
            </a:custGeom>
            <a:ln w="15512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954701" y="6354225"/>
            <a:ext cx="3729354" cy="10039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642745" indent="-173990">
              <a:lnSpc>
                <a:spcPct val="100000"/>
              </a:lnSpc>
              <a:spcBef>
                <a:spcPts val="130"/>
              </a:spcBef>
              <a:buChar char="•"/>
              <a:tabLst>
                <a:tab pos="1642745" algn="l"/>
              </a:tabLst>
            </a:pPr>
            <a:r>
              <a:rPr sz="1800" dirty="0">
                <a:latin typeface="Times New Roman"/>
                <a:cs typeface="Times New Roman"/>
              </a:rPr>
              <a:t>Assess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gaps/barriers</a:t>
            </a:r>
            <a:endParaRPr sz="1800" dirty="0">
              <a:latin typeface="Times New Roman"/>
              <a:cs typeface="Times New Roman"/>
            </a:endParaRPr>
          </a:p>
          <a:p>
            <a:pPr marL="324485">
              <a:lnSpc>
                <a:spcPts val="1875"/>
              </a:lnSpc>
              <a:spcBef>
                <a:spcPts val="45"/>
              </a:spcBef>
              <a:tabLst>
                <a:tab pos="1468755" algn="l"/>
              </a:tabLst>
            </a:pPr>
            <a:r>
              <a:rPr sz="2550" spc="-15" baseline="9803" dirty="0">
                <a:latin typeface="Rockwell"/>
                <a:cs typeface="Rockwell"/>
              </a:rPr>
              <a:t>Needs</a:t>
            </a:r>
            <a:r>
              <a:rPr sz="2550" baseline="9803" dirty="0">
                <a:latin typeface="Rockwell"/>
                <a:cs typeface="Rockwell"/>
              </a:rPr>
              <a:t>	</a:t>
            </a:r>
            <a:r>
              <a:rPr sz="1800" dirty="0">
                <a:latin typeface="Times New Roman"/>
                <a:cs typeface="Times New Roman"/>
              </a:rPr>
              <a:t>•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Formulate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goal/vision</a:t>
            </a:r>
            <a:endParaRPr sz="1800" dirty="0">
              <a:latin typeface="Times New Roman"/>
              <a:cs typeface="Times New Roman"/>
            </a:endParaRPr>
          </a:p>
          <a:p>
            <a:pPr marR="2432050" algn="ctr">
              <a:lnSpc>
                <a:spcPts val="1655"/>
              </a:lnSpc>
            </a:pPr>
            <a:r>
              <a:rPr sz="1700" spc="-10" dirty="0">
                <a:latin typeface="Rockwell"/>
                <a:cs typeface="Rockwell"/>
              </a:rPr>
              <a:t>assessments</a:t>
            </a:r>
            <a:endParaRPr sz="1700" dirty="0">
              <a:latin typeface="Rockwell"/>
              <a:cs typeface="Rockwell"/>
            </a:endParaRPr>
          </a:p>
          <a:p>
            <a:pPr marR="2432050" algn="ctr">
              <a:lnSpc>
                <a:spcPts val="1935"/>
              </a:lnSpc>
            </a:pPr>
            <a:r>
              <a:rPr sz="1700" spc="-20" dirty="0">
                <a:latin typeface="Rockwell"/>
                <a:cs typeface="Rockwell"/>
              </a:rPr>
              <a:t>Goal</a:t>
            </a:r>
            <a:endParaRPr sz="1700" dirty="0">
              <a:latin typeface="Rockwell"/>
              <a:cs typeface="Rockwel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868626" y="7358160"/>
            <a:ext cx="1384935" cy="1983739"/>
          </a:xfrm>
          <a:custGeom>
            <a:avLst/>
            <a:gdLst/>
            <a:ahLst/>
            <a:cxnLst/>
            <a:rect l="l" t="t" r="r" b="b"/>
            <a:pathLst>
              <a:path w="1384934" h="1983740">
                <a:moveTo>
                  <a:pt x="1384483" y="0"/>
                </a:moveTo>
                <a:lnTo>
                  <a:pt x="692241" y="692241"/>
                </a:lnTo>
                <a:lnTo>
                  <a:pt x="0" y="0"/>
                </a:lnTo>
                <a:lnTo>
                  <a:pt x="0" y="1291409"/>
                </a:lnTo>
                <a:lnTo>
                  <a:pt x="692241" y="1983650"/>
                </a:lnTo>
                <a:lnTo>
                  <a:pt x="1384483" y="1291409"/>
                </a:lnTo>
                <a:lnTo>
                  <a:pt x="1384483" y="0"/>
                </a:lnTo>
                <a:close/>
              </a:path>
            </a:pathLst>
          </a:custGeom>
          <a:solidFill>
            <a:srgbClr val="86397D">
              <a:alpha val="4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968867" y="7937644"/>
            <a:ext cx="1200150" cy="9798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3825" marR="5080" indent="-124460">
              <a:lnSpc>
                <a:spcPct val="122400"/>
              </a:lnSpc>
              <a:spcBef>
                <a:spcPts val="120"/>
              </a:spcBef>
            </a:pPr>
            <a:r>
              <a:rPr sz="1700" spc="-10" dirty="0">
                <a:latin typeface="Rockwell"/>
                <a:cs typeface="Rockwell"/>
              </a:rPr>
              <a:t>Collaborate Advocate Outreach</a:t>
            </a:r>
            <a:endParaRPr sz="1700" dirty="0">
              <a:latin typeface="Rockwell"/>
              <a:cs typeface="Rockwel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256058" y="7355251"/>
            <a:ext cx="2507615" cy="1291590"/>
          </a:xfrm>
          <a:custGeom>
            <a:avLst/>
            <a:gdLst/>
            <a:ahLst/>
            <a:cxnLst/>
            <a:rect l="l" t="t" r="r" b="b"/>
            <a:pathLst>
              <a:path w="2507615" h="1291590">
                <a:moveTo>
                  <a:pt x="2507195" y="215234"/>
                </a:moveTo>
                <a:lnTo>
                  <a:pt x="2507195" y="1076096"/>
                </a:lnTo>
                <a:lnTo>
                  <a:pt x="2501508" y="1125458"/>
                </a:lnTo>
                <a:lnTo>
                  <a:pt x="2485308" y="1170765"/>
                </a:lnTo>
                <a:lnTo>
                  <a:pt x="2459890" y="1210728"/>
                </a:lnTo>
                <a:lnTo>
                  <a:pt x="2426545" y="1244056"/>
                </a:lnTo>
                <a:lnTo>
                  <a:pt x="2386566" y="1269460"/>
                </a:lnTo>
                <a:lnTo>
                  <a:pt x="2341248" y="1285648"/>
                </a:lnTo>
                <a:lnTo>
                  <a:pt x="2291882" y="1291331"/>
                </a:lnTo>
                <a:lnTo>
                  <a:pt x="0" y="1291331"/>
                </a:lnTo>
                <a:lnTo>
                  <a:pt x="0" y="0"/>
                </a:lnTo>
                <a:lnTo>
                  <a:pt x="2291882" y="0"/>
                </a:lnTo>
                <a:lnTo>
                  <a:pt x="2341248" y="5682"/>
                </a:lnTo>
                <a:lnTo>
                  <a:pt x="2386566" y="21871"/>
                </a:lnTo>
                <a:lnTo>
                  <a:pt x="2426545" y="47274"/>
                </a:lnTo>
                <a:lnTo>
                  <a:pt x="2459890" y="80603"/>
                </a:lnTo>
                <a:lnTo>
                  <a:pt x="2485308" y="120566"/>
                </a:lnTo>
                <a:lnTo>
                  <a:pt x="2501508" y="165873"/>
                </a:lnTo>
                <a:lnTo>
                  <a:pt x="2507195" y="215234"/>
                </a:lnTo>
                <a:close/>
              </a:path>
            </a:pathLst>
          </a:custGeom>
          <a:ln w="15512">
            <a:solidFill>
              <a:srgbClr val="BA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386602" y="7490697"/>
            <a:ext cx="2152650" cy="108458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73990" marR="5080" indent="-174625">
              <a:lnSpc>
                <a:spcPct val="88000"/>
              </a:lnSpc>
              <a:spcBef>
                <a:spcPts val="390"/>
              </a:spcBef>
              <a:buChar char="•"/>
              <a:tabLst>
                <a:tab pos="173990" algn="l"/>
              </a:tabLst>
            </a:pPr>
            <a:r>
              <a:rPr sz="1800" dirty="0">
                <a:latin typeface="Times New Roman"/>
                <a:cs typeface="Times New Roman"/>
              </a:rPr>
              <a:t>Collaborate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with </a:t>
            </a:r>
            <a:r>
              <a:rPr sz="1800" dirty="0">
                <a:latin typeface="Times New Roman"/>
                <a:cs typeface="Times New Roman"/>
              </a:rPr>
              <a:t>community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spread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word</a:t>
            </a:r>
            <a:endParaRPr sz="1800" dirty="0">
              <a:latin typeface="Times New Roman"/>
              <a:cs typeface="Times New Roman"/>
            </a:endParaRPr>
          </a:p>
          <a:p>
            <a:pPr marL="173990" indent="-173990">
              <a:lnSpc>
                <a:spcPct val="100000"/>
              </a:lnSpc>
              <a:spcBef>
                <a:spcPts val="175"/>
              </a:spcBef>
              <a:buChar char="•"/>
              <a:tabLst>
                <a:tab pos="173990" algn="l"/>
              </a:tabLst>
            </a:pPr>
            <a:r>
              <a:rPr sz="1800" spc="-10" dirty="0">
                <a:latin typeface="Times New Roman"/>
                <a:cs typeface="Times New Roman"/>
              </a:rPr>
              <a:t>Education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868625" y="8777451"/>
            <a:ext cx="1384935" cy="1978025"/>
          </a:xfrm>
          <a:custGeom>
            <a:avLst/>
            <a:gdLst/>
            <a:ahLst/>
            <a:cxnLst/>
            <a:rect l="l" t="t" r="r" b="b"/>
            <a:pathLst>
              <a:path w="1384934" h="1978025">
                <a:moveTo>
                  <a:pt x="1384483" y="0"/>
                </a:moveTo>
                <a:lnTo>
                  <a:pt x="692241" y="692241"/>
                </a:lnTo>
                <a:lnTo>
                  <a:pt x="0" y="0"/>
                </a:lnTo>
                <a:lnTo>
                  <a:pt x="0" y="1285591"/>
                </a:lnTo>
                <a:lnTo>
                  <a:pt x="692241" y="1977833"/>
                </a:lnTo>
                <a:lnTo>
                  <a:pt x="1384483" y="1285591"/>
                </a:lnTo>
                <a:lnTo>
                  <a:pt x="1384483" y="0"/>
                </a:lnTo>
                <a:close/>
              </a:path>
            </a:pathLst>
          </a:custGeom>
          <a:solidFill>
            <a:srgbClr val="86397D">
              <a:alpha val="4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028481" y="9418498"/>
            <a:ext cx="1095375" cy="51117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37160" marR="5080" indent="-137795">
              <a:lnSpc>
                <a:spcPts val="1789"/>
              </a:lnSpc>
              <a:spcBef>
                <a:spcPts val="365"/>
              </a:spcBef>
            </a:pPr>
            <a:r>
              <a:rPr sz="1700" spc="-10" dirty="0">
                <a:latin typeface="Rockwell"/>
                <a:cs typeface="Rockwell"/>
              </a:rPr>
              <a:t>Implement strategy</a:t>
            </a:r>
            <a:endParaRPr sz="1700" dirty="0">
              <a:latin typeface="Rockwell"/>
              <a:cs typeface="Rockwel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253560" y="8780375"/>
            <a:ext cx="2507615" cy="1285875"/>
          </a:xfrm>
          <a:custGeom>
            <a:avLst/>
            <a:gdLst/>
            <a:ahLst/>
            <a:cxnLst/>
            <a:rect l="l" t="t" r="r" b="b"/>
            <a:pathLst>
              <a:path w="2507615" h="1285875">
                <a:moveTo>
                  <a:pt x="2507195" y="214304"/>
                </a:moveTo>
                <a:lnTo>
                  <a:pt x="2507195" y="1071365"/>
                </a:lnTo>
                <a:lnTo>
                  <a:pt x="2501535" y="1120500"/>
                </a:lnTo>
                <a:lnTo>
                  <a:pt x="2485413" y="1165596"/>
                </a:lnTo>
                <a:lnTo>
                  <a:pt x="2460115" y="1205372"/>
                </a:lnTo>
                <a:lnTo>
                  <a:pt x="2426928" y="1238543"/>
                </a:lnTo>
                <a:lnTo>
                  <a:pt x="2387137" y="1263825"/>
                </a:lnTo>
                <a:lnTo>
                  <a:pt x="2342030" y="1279936"/>
                </a:lnTo>
                <a:lnTo>
                  <a:pt x="2292891" y="1285591"/>
                </a:lnTo>
                <a:lnTo>
                  <a:pt x="0" y="1285591"/>
                </a:lnTo>
                <a:lnTo>
                  <a:pt x="0" y="0"/>
                </a:lnTo>
                <a:lnTo>
                  <a:pt x="2292891" y="0"/>
                </a:lnTo>
                <a:lnTo>
                  <a:pt x="2342030" y="5659"/>
                </a:lnTo>
                <a:lnTo>
                  <a:pt x="2387137" y="21781"/>
                </a:lnTo>
                <a:lnTo>
                  <a:pt x="2426928" y="47079"/>
                </a:lnTo>
                <a:lnTo>
                  <a:pt x="2460115" y="80266"/>
                </a:lnTo>
                <a:lnTo>
                  <a:pt x="2485413" y="120057"/>
                </a:lnTo>
                <a:lnTo>
                  <a:pt x="2501535" y="165165"/>
                </a:lnTo>
                <a:lnTo>
                  <a:pt x="2507195" y="214304"/>
                </a:lnTo>
                <a:close/>
              </a:path>
            </a:pathLst>
          </a:custGeom>
          <a:ln w="15512">
            <a:solidFill>
              <a:srgbClr val="BA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413416" y="9089885"/>
            <a:ext cx="2234565" cy="584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73990" indent="-173990">
              <a:lnSpc>
                <a:spcPct val="100000"/>
              </a:lnSpc>
              <a:spcBef>
                <a:spcPts val="130"/>
              </a:spcBef>
              <a:buChar char="•"/>
              <a:tabLst>
                <a:tab pos="173990" algn="l"/>
              </a:tabLst>
            </a:pPr>
            <a:r>
              <a:rPr sz="1800" dirty="0">
                <a:latin typeface="Times New Roman"/>
                <a:cs typeface="Times New Roman"/>
              </a:rPr>
              <a:t>Protocol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development</a:t>
            </a:r>
            <a:endParaRPr sz="1800" dirty="0">
              <a:latin typeface="Times New Roman"/>
              <a:cs typeface="Times New Roman"/>
            </a:endParaRPr>
          </a:p>
          <a:p>
            <a:pPr marL="173990" indent="-173990">
              <a:lnSpc>
                <a:spcPct val="100000"/>
              </a:lnSpc>
              <a:spcBef>
                <a:spcPts val="40"/>
              </a:spcBef>
              <a:buChar char="•"/>
              <a:tabLst>
                <a:tab pos="173990" algn="l"/>
              </a:tabLst>
            </a:pPr>
            <a:r>
              <a:rPr sz="1800" spc="-10" dirty="0">
                <a:latin typeface="Times New Roman"/>
                <a:cs typeface="Times New Roman"/>
              </a:rPr>
              <a:t>Implementation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859679" y="10166122"/>
            <a:ext cx="1400009" cy="2008645"/>
          </a:xfrm>
          <a:custGeom>
            <a:avLst/>
            <a:gdLst/>
            <a:ahLst/>
            <a:cxnLst/>
            <a:rect l="l" t="t" r="r" b="b"/>
            <a:pathLst>
              <a:path w="1384934" h="1983740">
                <a:moveTo>
                  <a:pt x="1384483" y="0"/>
                </a:moveTo>
                <a:lnTo>
                  <a:pt x="692241" y="692241"/>
                </a:lnTo>
                <a:lnTo>
                  <a:pt x="0" y="0"/>
                </a:lnTo>
                <a:lnTo>
                  <a:pt x="0" y="1291409"/>
                </a:lnTo>
                <a:lnTo>
                  <a:pt x="692241" y="1983650"/>
                </a:lnTo>
                <a:lnTo>
                  <a:pt x="1384483" y="1291409"/>
                </a:lnTo>
                <a:lnTo>
                  <a:pt x="1384483" y="0"/>
                </a:lnTo>
                <a:close/>
              </a:path>
            </a:pathLst>
          </a:custGeom>
          <a:solidFill>
            <a:srgbClr val="86397D">
              <a:alpha val="4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183965" y="10832075"/>
            <a:ext cx="875030" cy="51117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R="5080" indent="93980">
              <a:lnSpc>
                <a:spcPts val="1789"/>
              </a:lnSpc>
              <a:spcBef>
                <a:spcPts val="360"/>
              </a:spcBef>
            </a:pPr>
            <a:r>
              <a:rPr sz="1700" spc="-10" dirty="0">
                <a:latin typeface="Rockwell"/>
                <a:cs typeface="Rockwell"/>
              </a:rPr>
              <a:t>Assess outcome</a:t>
            </a:r>
            <a:endParaRPr sz="1700" dirty="0">
              <a:latin typeface="Rockwell"/>
              <a:cs typeface="Rockwel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253559" y="10163331"/>
            <a:ext cx="2507615" cy="1291590"/>
          </a:xfrm>
          <a:custGeom>
            <a:avLst/>
            <a:gdLst/>
            <a:ahLst/>
            <a:cxnLst/>
            <a:rect l="l" t="t" r="r" b="b"/>
            <a:pathLst>
              <a:path w="2507615" h="1291590">
                <a:moveTo>
                  <a:pt x="2507195" y="215312"/>
                </a:moveTo>
                <a:lnTo>
                  <a:pt x="2507195" y="1076174"/>
                </a:lnTo>
                <a:lnTo>
                  <a:pt x="2501508" y="1125535"/>
                </a:lnTo>
                <a:lnTo>
                  <a:pt x="2485308" y="1170843"/>
                </a:lnTo>
                <a:lnTo>
                  <a:pt x="2459890" y="1210806"/>
                </a:lnTo>
                <a:lnTo>
                  <a:pt x="2426545" y="1244134"/>
                </a:lnTo>
                <a:lnTo>
                  <a:pt x="2386566" y="1269537"/>
                </a:lnTo>
                <a:lnTo>
                  <a:pt x="2341248" y="1285726"/>
                </a:lnTo>
                <a:lnTo>
                  <a:pt x="2291882" y="1291409"/>
                </a:lnTo>
                <a:lnTo>
                  <a:pt x="0" y="1291409"/>
                </a:lnTo>
                <a:lnTo>
                  <a:pt x="0" y="0"/>
                </a:lnTo>
                <a:lnTo>
                  <a:pt x="2291882" y="0"/>
                </a:lnTo>
                <a:lnTo>
                  <a:pt x="2341248" y="5687"/>
                </a:lnTo>
                <a:lnTo>
                  <a:pt x="2386566" y="21886"/>
                </a:lnTo>
                <a:lnTo>
                  <a:pt x="2426545" y="47305"/>
                </a:lnTo>
                <a:lnTo>
                  <a:pt x="2459890" y="80650"/>
                </a:lnTo>
                <a:lnTo>
                  <a:pt x="2485308" y="120628"/>
                </a:lnTo>
                <a:lnTo>
                  <a:pt x="2501508" y="165946"/>
                </a:lnTo>
                <a:lnTo>
                  <a:pt x="2507195" y="215312"/>
                </a:lnTo>
                <a:close/>
              </a:path>
            </a:pathLst>
          </a:custGeom>
          <a:ln w="15512">
            <a:solidFill>
              <a:srgbClr val="BA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415674" y="10274862"/>
            <a:ext cx="2098040" cy="8286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73990" marR="305435" indent="-174625">
              <a:lnSpc>
                <a:spcPts val="1880"/>
              </a:lnSpc>
              <a:spcBef>
                <a:spcPts val="425"/>
              </a:spcBef>
              <a:buChar char="•"/>
              <a:tabLst>
                <a:tab pos="173990" algn="l"/>
              </a:tabLst>
            </a:pPr>
            <a:r>
              <a:rPr sz="1800" dirty="0">
                <a:latin typeface="Times New Roman"/>
                <a:cs typeface="Times New Roman"/>
              </a:rPr>
              <a:t>Evaluate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strategy outcomes</a:t>
            </a:r>
            <a:endParaRPr sz="1800" dirty="0">
              <a:latin typeface="Times New Roman"/>
              <a:cs typeface="Times New Roman"/>
            </a:endParaRPr>
          </a:p>
          <a:p>
            <a:pPr marL="173990" indent="-173990">
              <a:lnSpc>
                <a:spcPct val="100000"/>
              </a:lnSpc>
              <a:spcBef>
                <a:spcPts val="70"/>
              </a:spcBef>
              <a:buChar char="•"/>
              <a:tabLst>
                <a:tab pos="173990" algn="l"/>
              </a:tabLst>
            </a:pPr>
            <a:r>
              <a:rPr sz="1800" dirty="0">
                <a:latin typeface="Times New Roman"/>
                <a:cs typeface="Times New Roman"/>
              </a:rPr>
              <a:t>Identify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further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gaps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59526" y="2321046"/>
            <a:ext cx="3094727" cy="2315228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59526" y="5439043"/>
            <a:ext cx="3094727" cy="232104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51972" y="8617054"/>
            <a:ext cx="3717073" cy="412436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0680302" y="1762598"/>
            <a:ext cx="4531674" cy="11430000"/>
          </a:xfrm>
          <a:prstGeom prst="rect">
            <a:avLst/>
          </a:prstGeom>
          <a:ln w="46537">
            <a:solidFill>
              <a:srgbClr val="95569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88519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Pap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collection</a:t>
            </a:r>
            <a:r>
              <a:rPr sz="1800" spc="5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kit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05"/>
              </a:spcBef>
            </a:pPr>
            <a:endParaRPr sz="1800" dirty="0">
              <a:latin typeface="Arial"/>
              <a:cs typeface="Arial"/>
            </a:endParaRPr>
          </a:p>
          <a:p>
            <a:pPr marL="851535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Mobile</a:t>
            </a:r>
            <a:r>
              <a:rPr sz="1800" spc="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colposcope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433</Words>
  <Application>Microsoft Office PowerPoint</Application>
  <PresentationFormat>Custom</PresentationFormat>
  <Paragraphs>76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Rockwell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Angela Gitau</cp:lastModifiedBy>
  <cp:revision>3</cp:revision>
  <dcterms:created xsi:type="dcterms:W3CDTF">2024-11-04T15:31:51Z</dcterms:created>
  <dcterms:modified xsi:type="dcterms:W3CDTF">2024-11-04T16:00:17Z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2024-11-01T00:00:00Z</vt:filetime>
  </property>
  <property fmtid="{D5CDD505-2E9C-101B-9397-08002B2CF9AE}" pid="3" name="LastSaved">
    <vt:filetime>2024-11-04T00:00:00Z</vt:filetime>
  </property>
</Properties>
</file>